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77" r:id="rId14"/>
    <p:sldId id="264" r:id="rId15"/>
    <p:sldId id="276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ABB235-6320-44B8-9FE0-BDF3F5F1930C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70"/>
            <p14:sldId id="271"/>
            <p14:sldId id="272"/>
            <p14:sldId id="273"/>
            <p14:sldId id="277"/>
            <p14:sldId id="264"/>
            <p14:sldId id="276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6/20/2021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8D0C-01E1-4785-9829-8BE608D68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chemeClr val="accent2">
                    <a:lumMod val="50000"/>
                  </a:schemeClr>
                </a:solidFill>
              </a:rPr>
              <a:t>Тема: ИНТЕЛЛЕКТУАЛЬНАЯ СИСТЕМА КЛАСТЕРИЗАЦИИ ДЛЯ ПРОДУКТОВОГО МАГАЗИНА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28415-ADEC-4C4C-A21C-F5DB1BC11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802195"/>
            <a:ext cx="3200400" cy="1463040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Студент: М. Э. Мвеемба, 4 курс, группа 413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Руководитель: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д.п.н., профессор Кудинов В.А.</a:t>
            </a:r>
          </a:p>
        </p:txBody>
      </p:sp>
    </p:spTree>
    <p:extLst>
      <p:ext uri="{BB962C8B-B14F-4D97-AF65-F5344CB8AC3E}">
        <p14:creationId xmlns:p14="http://schemas.microsoft.com/office/powerpoint/2010/main" val="416403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585216"/>
            <a:ext cx="9720072" cy="149961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Описание бизнес-процесса </a:t>
            </a:r>
          </a:p>
        </p:txBody>
      </p:sp>
      <p:pic>
        <p:nvPicPr>
          <p:cNvPr id="4" name="Picture 7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1902" y="1956493"/>
            <a:ext cx="1144819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вариантов использования</a:t>
            </a:r>
          </a:p>
        </p:txBody>
      </p:sp>
      <p:pic>
        <p:nvPicPr>
          <p:cNvPr id="4" name="Picture 1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186" y="1929476"/>
            <a:ext cx="8657832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Концептуальная модель предметной области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1649-8D84-4417-9C3E-74C1815D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204800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– Обеспечение Формирование групп на основе кластеризации.</a:t>
            </a:r>
          </a:p>
          <a:p>
            <a:r>
              <a:rPr lang="ru-RU" dirty="0" err="1">
                <a:solidFill>
                  <a:schemeClr val="bg1"/>
                </a:solidFill>
              </a:rPr>
              <a:t>оступа</a:t>
            </a:r>
            <a:r>
              <a:rPr lang="ru-RU" dirty="0">
                <a:solidFill>
                  <a:schemeClr val="bg1"/>
                </a:solidFill>
              </a:rPr>
              <a:t> к истории покупок клиентов.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просмотра различных кластеризованных групп с целью формирования предложений для рекламы.</a:t>
            </a:r>
          </a:p>
          <a:p>
            <a:endParaRPr lang="ru-RU" dirty="0"/>
          </a:p>
        </p:txBody>
      </p:sp>
      <p:pic>
        <p:nvPicPr>
          <p:cNvPr id="4" name="Picture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625" y="2084832"/>
            <a:ext cx="10291076" cy="44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9D58-D7EE-4820-9E28-6AE8A94F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54880" cy="1499616"/>
          </a:xfrm>
        </p:spPr>
        <p:txBody>
          <a:bodyPr/>
          <a:lstStyle/>
          <a:p>
            <a:r>
              <a:rPr lang="ru-RU" dirty="0"/>
              <a:t>Входной данный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2905-3521-487B-9B76-9455726AD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- Данные покупки в </a:t>
            </a:r>
            <a:r>
              <a:rPr lang="en-US" dirty="0"/>
              <a:t>xlsx </a:t>
            </a:r>
            <a:r>
              <a:rPr lang="ru-RU" dirty="0"/>
              <a:t>формате</a:t>
            </a:r>
            <a:endParaRPr lang="en-US" dirty="0"/>
          </a:p>
          <a:p>
            <a:r>
              <a:rPr lang="en-US" dirty="0"/>
              <a:t>(</a:t>
            </a:r>
            <a:r>
              <a:rPr lang="ru-RU" dirty="0"/>
              <a:t>Должен содержать дата, денежная стоимость и </a:t>
            </a:r>
            <a:r>
              <a:rPr lang="en-US" dirty="0"/>
              <a:t>ID </a:t>
            </a:r>
            <a:r>
              <a:rPr lang="ru-RU" dirty="0"/>
              <a:t>Клиента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E0EBB-E2C0-4C67-A654-7DF34C9E3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4" y="2286000"/>
            <a:ext cx="4754880" cy="4023360"/>
          </a:xfrm>
        </p:spPr>
        <p:txBody>
          <a:bodyPr/>
          <a:lstStyle/>
          <a:p>
            <a:r>
              <a:rPr lang="ru-RU" dirty="0"/>
              <a:t>-Граф Давности</a:t>
            </a:r>
          </a:p>
          <a:p>
            <a:r>
              <a:rPr lang="ru-RU" dirty="0"/>
              <a:t>-Граф Частоты</a:t>
            </a:r>
          </a:p>
          <a:p>
            <a:r>
              <a:rPr lang="ru-RU" dirty="0"/>
              <a:t>-Граф Денежной стоимости</a:t>
            </a:r>
          </a:p>
          <a:p>
            <a:r>
              <a:rPr lang="ru-RU" dirty="0"/>
              <a:t>-Граф кластеров</a:t>
            </a:r>
          </a:p>
          <a:p>
            <a:r>
              <a:rPr lang="ru-RU" dirty="0"/>
              <a:t>- Таблица кластеров в </a:t>
            </a:r>
            <a:r>
              <a:rPr lang="en-US" dirty="0"/>
              <a:t>xlsx </a:t>
            </a:r>
            <a:r>
              <a:rPr lang="ru-RU" dirty="0"/>
              <a:t>формате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77F585-8BFE-4695-B78D-970A69C6007E}"/>
              </a:ext>
            </a:extLst>
          </p:cNvPr>
          <p:cNvSpPr txBox="1">
            <a:spLocks/>
          </p:cNvSpPr>
          <p:nvPr/>
        </p:nvSpPr>
        <p:spPr>
          <a:xfrm>
            <a:off x="6412994" y="471608"/>
            <a:ext cx="475488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Выходной данный</a:t>
            </a:r>
          </a:p>
        </p:txBody>
      </p:sp>
    </p:spTree>
    <p:extLst>
      <p:ext uri="{BB962C8B-B14F-4D97-AF65-F5344CB8AC3E}">
        <p14:creationId xmlns:p14="http://schemas.microsoft.com/office/powerpoint/2010/main" val="265664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9190-B920-4906-828E-C954ED1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54" y="0"/>
            <a:ext cx="9720072" cy="1499616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Внешний вид основной формы приложения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48DF4-A878-47CB-B687-CCD1A7D5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896" y="1406115"/>
            <a:ext cx="7882308" cy="486866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1856E7-E143-44CC-8DE6-6CA0CFD8E72D}"/>
              </a:ext>
            </a:extLst>
          </p:cNvPr>
          <p:cNvSpPr txBox="1">
            <a:spLocks/>
          </p:cNvSpPr>
          <p:nvPr/>
        </p:nvSpPr>
        <p:spPr>
          <a:xfrm>
            <a:off x="9068844" y="1315394"/>
            <a:ext cx="2931090" cy="49593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1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CBFB-3830-4633-B27A-5CD4D9E232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пространственное представление сегментов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BDBF4-63D9-42DC-ADEB-F840F7A3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5034"/>
            <a:ext cx="6044119" cy="51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04B7-536D-44E4-B45A-5A9E2D96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4851"/>
          </a:xfrm>
          <a:solidFill>
            <a:schemeClr val="accent2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Результирующий </a:t>
            </a:r>
            <a:r>
              <a:rPr lang="en-US" dirty="0">
                <a:solidFill>
                  <a:schemeClr val="bg1"/>
                </a:solidFill>
              </a:rPr>
              <a:t>xlsx </a:t>
            </a:r>
            <a:r>
              <a:rPr lang="ru-RU" dirty="0">
                <a:solidFill>
                  <a:schemeClr val="bg1"/>
                </a:solidFill>
              </a:rPr>
              <a:t>документ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D7781-4905-44D8-ABAB-F670B4584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56"/>
          <a:stretch/>
        </p:blipFill>
        <p:spPr>
          <a:xfrm>
            <a:off x="0" y="1404851"/>
            <a:ext cx="12192000" cy="54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C4D5D-7345-4A64-8EB8-6600944E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0" y="0"/>
            <a:ext cx="1310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D1D6-DAA4-41D8-A0A6-D0A49F79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86009"/>
            <a:ext cx="7772400" cy="163716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Не все клиенты одинаковы. - Я (и многие другие тоже)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BECD71-852B-491B-A7CF-7328D7C99F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259" b="222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95573-BEDC-4D27-B90E-29B1C7713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786009"/>
            <a:ext cx="3200400" cy="1637169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поэтому реклама, ориентированная на клиента, является необходимой</a:t>
            </a:r>
          </a:p>
        </p:txBody>
      </p:sp>
    </p:spTree>
    <p:extLst>
      <p:ext uri="{BB962C8B-B14F-4D97-AF65-F5344CB8AC3E}">
        <p14:creationId xmlns:p14="http://schemas.microsoft.com/office/powerpoint/2010/main" val="2806412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DF50-75C8-4B99-9705-3A3588DE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79" y="428895"/>
            <a:ext cx="2011363" cy="792026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Цель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8F3ED-21FF-4284-9F20-E9CAD7E5D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747" y="1220921"/>
            <a:ext cx="10921900" cy="172655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Целью разработки приложения является создание системы кластеризации, которая группирует клиентов интернет-магазина продуктов в несколько групп и дает предложения о том, какие продукты рекламировать для каждой результирующей группы.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9B00A3-3831-45D2-AEC3-6283D1B4B7A8}"/>
              </a:ext>
            </a:extLst>
          </p:cNvPr>
          <p:cNvSpPr txBox="1">
            <a:spLocks/>
          </p:cNvSpPr>
          <p:nvPr/>
        </p:nvSpPr>
        <p:spPr>
          <a:xfrm>
            <a:off x="887479" y="3343493"/>
            <a:ext cx="2011363" cy="792026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0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33C7B51-227D-4893-86DD-DC56D8AC90A8}"/>
              </a:ext>
            </a:extLst>
          </p:cNvPr>
          <p:cNvSpPr txBox="1">
            <a:spLocks/>
          </p:cNvSpPr>
          <p:nvPr/>
        </p:nvSpPr>
        <p:spPr>
          <a:xfrm>
            <a:off x="757777" y="4161504"/>
            <a:ext cx="10921900" cy="920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Формирование групп на основе кластеризации.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Обеспечение доступа к истории покупок клиентов.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Обеспечение просмотра различных выделенных на основе кластеризации  групп с целью формирования предложений для рекламы.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9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2DC4-B084-4676-988D-62766A38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95900" cy="6857999"/>
          </a:xfrm>
          <a:solidFill>
            <a:schemeClr val="accent2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3 </a:t>
            </a:r>
            <a:r>
              <a:rPr lang="ru-RU" dirty="0" err="1">
                <a:solidFill>
                  <a:schemeClr val="bg1"/>
                </a:solidFill>
              </a:rPr>
              <a:t>ЭтапА</a:t>
            </a:r>
            <a:r>
              <a:rPr lang="ru-RU" dirty="0">
                <a:solidFill>
                  <a:schemeClr val="bg1"/>
                </a:solidFill>
              </a:rPr>
              <a:t> исследования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71710-F448-49FC-90CB-CAD9B416F160}"/>
              </a:ext>
            </a:extLst>
          </p:cNvPr>
          <p:cNvSpPr txBox="1"/>
          <p:nvPr/>
        </p:nvSpPr>
        <p:spPr>
          <a:xfrm>
            <a:off x="8306223" y="1334104"/>
            <a:ext cx="408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лучший метод кластеризации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02E99-40A2-4487-A7C1-72B8B064DC39}"/>
              </a:ext>
            </a:extLst>
          </p:cNvPr>
          <p:cNvSpPr txBox="1"/>
          <p:nvPr/>
        </p:nvSpPr>
        <p:spPr>
          <a:xfrm>
            <a:off x="5295900" y="2550068"/>
            <a:ext cx="2475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эффективный подход к кластеризации по заданным данным</a:t>
            </a:r>
          </a:p>
          <a:p>
            <a:r>
              <a:rPr lang="ru-RU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363CDB-A829-47BB-AB56-2C277AF10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-1" b="3250"/>
          <a:stretch/>
        </p:blipFill>
        <p:spPr>
          <a:xfrm>
            <a:off x="7575080" y="1199263"/>
            <a:ext cx="835984" cy="379920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18149-CFAB-422F-9E08-95D3BAEC791A}"/>
              </a:ext>
            </a:extLst>
          </p:cNvPr>
          <p:cNvSpPr txBox="1"/>
          <p:nvPr/>
        </p:nvSpPr>
        <p:spPr>
          <a:xfrm>
            <a:off x="8411064" y="4181409"/>
            <a:ext cx="3505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язык программирования, на котором удобно и быстро можно разработать программный продукт</a:t>
            </a: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1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6130-065A-42D0-BB2C-30035CEA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ru-RU" dirty="0">
                <a:solidFill>
                  <a:schemeClr val="bg1"/>
                </a:solidFill>
              </a:rPr>
              <a:t>Выбрать подходящий метод кластеризации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C07A6-B382-41EF-9690-29FCA914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ru-RU" dirty="0" err="1">
                <a:solidFill>
                  <a:schemeClr val="bg1"/>
                </a:solidFill>
              </a:rPr>
              <a:t>K-means</a:t>
            </a:r>
            <a:r>
              <a:rPr lang="ru-RU" dirty="0">
                <a:solidFill>
                  <a:schemeClr val="bg1"/>
                </a:solidFill>
              </a:rPr>
              <a:t> - это итеративный алгоритм, который пытается разделить набор данных на заранее определенные K отдельных неперекрывающихся кластеров, где каждая точка данных принадлежит только одному кластеру.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При поиске подходящий метод кластеризации установлено,  что метод </a:t>
            </a:r>
            <a:r>
              <a:rPr lang="en-US" dirty="0">
                <a:solidFill>
                  <a:schemeClr val="bg1"/>
                </a:solidFill>
              </a:rPr>
              <a:t>K-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means</a:t>
            </a:r>
            <a:r>
              <a:rPr lang="ru-RU" dirty="0">
                <a:solidFill>
                  <a:schemeClr val="bg1"/>
                </a:solidFill>
              </a:rPr>
              <a:t> является наиболее подходящим для поставленной задачи, потому что данные вначале разделяются на основе разных показателей, а затем производится оценка насколько хорошо было выполнено разбиение  для конкретного случая.</a:t>
            </a:r>
          </a:p>
        </p:txBody>
      </p:sp>
    </p:spTree>
    <p:extLst>
      <p:ext uri="{BB962C8B-B14F-4D97-AF65-F5344CB8AC3E}">
        <p14:creationId xmlns:p14="http://schemas.microsoft.com/office/powerpoint/2010/main" val="39940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2340-3F4C-4F1F-860F-2646A3CD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2) </a:t>
            </a:r>
            <a:r>
              <a:rPr lang="ru-RU" dirty="0">
                <a:solidFill>
                  <a:schemeClr val="bg1"/>
                </a:solidFill>
              </a:rPr>
              <a:t>Выбрать эффективный подход кластеризации ПО заданным данным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49DA-ADFA-4C3E-B090-08C76FE95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Алгоритма K-</a:t>
            </a:r>
            <a:r>
              <a:rPr lang="ru-RU" dirty="0" err="1">
                <a:solidFill>
                  <a:schemeClr val="bg1"/>
                </a:solidFill>
              </a:rPr>
              <a:t>means</a:t>
            </a:r>
            <a:r>
              <a:rPr lang="ru-RU" dirty="0">
                <a:solidFill>
                  <a:schemeClr val="bg1"/>
                </a:solidFill>
              </a:rPr>
              <a:t> кластеризации основан на анализе </a:t>
            </a:r>
            <a:r>
              <a:rPr lang="en-US" dirty="0">
                <a:solidFill>
                  <a:schemeClr val="bg1"/>
                </a:solidFill>
              </a:rPr>
              <a:t>RFM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Recency, Frequency, Monetary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(Давность, Частота, Денежная стоимость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) .  Суть анализа RFM состоит в том, что разделение клиентов на группы осуществляется на основе того, как давно они совершали свою последнюю покупку, как часто они покупают те или иные товары и какова средняя стоимость их заказов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Частота используется исходя из предположения, что клиенты с большим количеством покупок с большей вероятностью будут покупать продукты, чем клиенты с меньшим количеством покупок.</a:t>
            </a:r>
          </a:p>
        </p:txBody>
      </p:sp>
    </p:spTree>
    <p:extLst>
      <p:ext uri="{BB962C8B-B14F-4D97-AF65-F5344CB8AC3E}">
        <p14:creationId xmlns:p14="http://schemas.microsoft.com/office/powerpoint/2010/main" val="377766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ABB-33F0-43F7-BF20-CAB9C07A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76614"/>
            <a:ext cx="10900650" cy="13082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ru-RU" dirty="0">
                <a:solidFill>
                  <a:schemeClr val="bg1"/>
                </a:solidFill>
              </a:rPr>
              <a:t>Выбрать язык программирования, на котором удобно и быстро можно разработать программный продукт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F178-DD73-45C6-AB3C-8BE41C92C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750338" cy="40233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 создании программного продукта использовался язык питон, потому что это язык общего назначения, используемый специалистами по обработке данных и разработчиками. </a:t>
            </a:r>
          </a:p>
        </p:txBody>
      </p:sp>
    </p:spTree>
    <p:extLst>
      <p:ext uri="{BB962C8B-B14F-4D97-AF65-F5344CB8AC3E}">
        <p14:creationId xmlns:p14="http://schemas.microsoft.com/office/powerpoint/2010/main" val="120509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Функциональные требования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1649-8D84-4417-9C3E-74C1815D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204800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– Формирование групп на основе кластеризации.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доступа к истории покупок клиентов.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просмотра различных кластеризованных групп с целью формирования предложений для рекламы.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Функциональные требования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1649-8D84-4417-9C3E-74C1815D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204800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– Формирование групп на основе кластеризации.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доступа к истории покупок клиентов.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просмотра различных кластеризованных групп с целью формирования предложений для рекламы.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3395</TotalTime>
  <Words>507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 3</vt:lpstr>
      <vt:lpstr>Integral</vt:lpstr>
      <vt:lpstr>Тема: ИНТЕЛЛЕКТУАЛЬНАЯ СИСТЕМА КЛАСТЕРИЗАЦИИ ДЛЯ ПРОДУКТОВОГО МАГАЗИНА </vt:lpstr>
      <vt:lpstr>Не все клиенты одинаковы. - Я (и многие другие тоже)</vt:lpstr>
      <vt:lpstr>Цель</vt:lpstr>
      <vt:lpstr>3 ЭтапА исследования</vt:lpstr>
      <vt:lpstr>1. Выбрать подходящий метод кластеризации </vt:lpstr>
      <vt:lpstr>2) Выбрать эффективный подход кластеризации ПО заданным данным </vt:lpstr>
      <vt:lpstr>3) Выбрать язык программирования, на котором удобно и быстро можно разработать программный продукт </vt:lpstr>
      <vt:lpstr>Функциональные требования</vt:lpstr>
      <vt:lpstr>Функциональные требования</vt:lpstr>
      <vt:lpstr>Описание бизнес-процесса </vt:lpstr>
      <vt:lpstr>Диаграмма вариантов использования</vt:lpstr>
      <vt:lpstr>Концептуальная модель предметной области </vt:lpstr>
      <vt:lpstr>Входной данный</vt:lpstr>
      <vt:lpstr>Внешний вид основной формы приложения</vt:lpstr>
      <vt:lpstr>PowerPoint Presentation</vt:lpstr>
      <vt:lpstr>Результирующий xlsx документ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ИНТЕЛЛЕКТУАЛЬНАЯ СИСТЕМА КЛАСТЕРИЗАЦИИ ДЛЯ ПРОДУКТОВОГО МАГАЗИНА</dc:title>
  <dc:creator>Munsanda Mweemba</dc:creator>
  <cp:lastModifiedBy>Munsanda Mweemba</cp:lastModifiedBy>
  <cp:revision>44</cp:revision>
  <dcterms:created xsi:type="dcterms:W3CDTF">2021-06-14T22:52:52Z</dcterms:created>
  <dcterms:modified xsi:type="dcterms:W3CDTF">2021-06-21T05:34:39Z</dcterms:modified>
</cp:coreProperties>
</file>